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3" ContentType="audio/mpeg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61" r:id="rId1"/>
  </p:sldMasterIdLst>
  <p:notesMasterIdLst>
    <p:notesMasterId r:id="rId2"/>
  </p:notesMasterIdLst>
  <p:handoutMasterIdLst>
    <p:handoutMasterId r:id="rId3"/>
  </p:handoutMasterIdLst>
  <p:sldIdLst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9" r:id="rId14"/>
    <p:sldId id="280" r:id="rId15"/>
    <p:sldId id="281" r:id="rId16"/>
    <p:sldId id="282" r:id="rId17"/>
    <p:sldId id="283" r:id="rId18"/>
  </p:sldIdLst>
  <p:sldSz type="screen16x9" cy="51435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p="http://schemas.openxmlformats.org/presentationml/2006/main" xmlns:r="http://schemas.openxmlformats.org/officeDocument/2006/relationships" xmlns:a="http://schemas.openxmlformats.org/drawingml/2006/main">
  <p:cmAuthor id="1" name="admin" initials="a" lastIdx="2" clrIdx="0"/>
</p:cmAuthorLst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3B3838"/>
    <a:srgbClr val="F2F2F2"/>
    <a:srgbClr val="FEF9F8"/>
    <a:srgbClr val="F0EFF3"/>
    <a:srgbClr val="F1F1F3"/>
    <a:srgbClr val="CBB195"/>
    <a:srgbClr val="C2A484"/>
    <a:srgbClr val="846442"/>
    <a:srgbClr val="D0C9D4"/>
    <a:srgbClr val="DCFEE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2636" autoAdjust="0"/>
    <p:restoredTop sz="95311" autoAdjust="0"/>
  </p:normalViewPr>
  <p:slideViewPr>
    <p:cSldViewPr>
      <p:cViewPr varScale="1">
        <p:scale>
          <a:sx n="101" d="100"/>
          <a:sy n="101" d="100"/>
        </p:scale>
        <p:origin x="1110" y="90"/>
      </p:cViewPr>
      <p:guideLst>
        <p:guide orient="horz" pos="1620"/>
        <p:guide pos="2880"/>
        <p:guide pos="5375"/>
        <p:guide pos="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28" y="66"/>
      </p:cViewPr>
    </p:cSldViewPr>
  </p:notes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tableStyles" Target="tableStyles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commentAuthors" Target="commentAuthors.xml"/><Relationship Id="rId23" Type="http://schemas.openxmlformats.org/officeDocument/2006/relationships/theme" Target="theme/theme1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681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BA671E8F-9B2B-491C-BF18-E33909BE8334}" type="datetimeFigureOut">
              <a:rPr altLang="en-US" lang="zh-CN" smtClean="0"/>
              <a:t>2019/6/26</a:t>
            </a:fld>
            <a:endParaRPr altLang="en-US" lang="zh-CN"/>
          </a:p>
        </p:txBody>
      </p:sp>
      <p:sp>
        <p:nvSpPr>
          <p:cNvPr id="1048682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683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AA1C2023-A398-416E-AC65-CBA0D090EB2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675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C491C0ED-1C8B-4FF3-91A6-E652895D4634}" type="datetimeFigureOut">
              <a:rPr altLang="en-US" lang="zh-CN" smtClean="0"/>
              <a:t>2019/6/26</a:t>
            </a:fld>
            <a:endParaRPr altLang="en-US" lang="zh-CN"/>
          </a:p>
        </p:txBody>
      </p:sp>
      <p:sp>
        <p:nvSpPr>
          <p:cNvPr id="1048676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677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678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679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766ED419-5B3F-423C-8358-46E41EBE13C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B4032DF1-3372-4BE1-A4B8-29BB2EC88706}" type="slidenum">
              <a:rPr altLang="en-US" lang="zh-CN" smtClean="0"/>
              <a:t>1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3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261843F-62B2-4C4E-8F33-BF3AB8661B4B}" type="slidenum">
              <a:rPr altLang="en-US" lang="zh-CN" smtClean="0"/>
              <a:t>10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5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261843F-62B2-4C4E-8F33-BF3AB8661B4B}" type="slidenum">
              <a:rPr altLang="en-US" lang="zh-CN" smtClean="0"/>
              <a:t>11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6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261843F-62B2-4C4E-8F33-BF3AB8661B4B}" type="slidenum">
              <a:rPr altLang="en-US" lang="zh-CN" smtClean="0"/>
              <a:t>12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6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B4032DF1-3372-4BE1-A4B8-29BB2EC88706}" type="slidenum">
              <a:rPr altLang="en-US" lang="zh-CN" smtClean="0"/>
              <a:t>13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6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6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261843F-62B2-4C4E-8F33-BF3AB8661B4B}" type="slidenum">
              <a:rPr altLang="en-US" lang="zh-CN" smtClean="0"/>
              <a:t>14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7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261843F-62B2-4C4E-8F33-BF3AB8661B4B}" type="slidenum">
              <a:rPr altLang="en-US" lang="zh-CN" smtClean="0"/>
              <a:t>15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B4032DF1-3372-4BE1-A4B8-29BB2EC88706}" type="slidenum">
              <a:rPr altLang="en-US" lang="zh-CN" smtClean="0"/>
              <a:t>2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B4032DF1-3372-4BE1-A4B8-29BB2EC88706}" type="slidenum">
              <a:rPr altLang="en-US" lang="zh-CN" smtClean="0"/>
              <a:t>3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59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261843F-62B2-4C4E-8F33-BF3AB8661B4B}" type="slidenum">
              <a:rPr altLang="en-US" lang="zh-CN" smtClean="0"/>
              <a:t>4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58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261843F-62B2-4C4E-8F33-BF3AB8661B4B}" type="slidenum">
              <a:rPr altLang="en-US" lang="zh-CN" smtClean="0"/>
              <a:t>5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59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261843F-62B2-4C4E-8F33-BF3AB8661B4B}" type="slidenum">
              <a:rPr altLang="en-US" lang="zh-CN" smtClean="0"/>
              <a:t>6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0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261843F-62B2-4C4E-8F33-BF3AB8661B4B}" type="slidenum">
              <a:rPr altLang="en-US" lang="zh-CN" smtClean="0"/>
              <a:t>7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B4032DF1-3372-4BE1-A4B8-29BB2EC88706}" type="slidenum">
              <a:rPr altLang="en-US" lang="zh-CN" smtClean="0"/>
              <a:t>8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3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261843F-62B2-4C4E-8F33-BF3AB8661B4B}" type="slidenum">
              <a:rPr altLang="en-US" lang="zh-CN" smtClean="0"/>
              <a:t>9</a:t>
            </a:fld>
            <a:endParaRPr altLang="en-US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rgbClr val="FFFFFF"/>
            </a:gs>
            <a:gs pos="0">
              <a:srgbClr val="FFFFFF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rgbClr val="FFFFFF"/>
            </a:gs>
            <a:gs pos="0">
              <a:srgbClr val="FFFFFF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rgbClr val="FFFFFF"/>
            </a:gs>
            <a:gs pos="0">
              <a:srgbClr val="FFFFFF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1"/>
        </a:solidFill>
        <a:effectLst/>
      </p:bgPr>
    </p:bg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图片 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51" y="1"/>
            <a:ext cx="9143499" cy="5143499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0" advTm="0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/>
        </p:spPr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577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/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0965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165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5365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2565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19913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633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altLang="en-US" lang="zh-CN"/>
              <a:t>单击此处编辑母版副标题样式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3"/>
          </a:xfrm>
          <a:prstGeom prst="rect"/>
        </p:spPr>
        <p:txBody>
          <a:bodyPr/>
          <a:p>
            <a:fld id="{2F3160A8-FCDA-4438-A06B-8F9A2E82FEAD}" type="datetimeFigureOut">
              <a:rPr altLang="en-US" lang="zh-CN" smtClean="0"/>
              <a:t>2019/6/26</a:t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3"/>
          </a:xfrm>
          <a:prstGeom prst="rect"/>
        </p:spPr>
        <p:txBody>
          <a:bodyPr/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3"/>
          </a:xfrm>
          <a:prstGeom prst="rect"/>
        </p:spPr>
        <p:txBody>
          <a:bodyPr/>
          <a:p>
            <a:fld id="{06D2EDEE-018F-4012-A1B4-6387EBE5E632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p:transition advClick="0" advTm="0">
    <p:comb dir="vert"/>
  </p:transition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advTm="0" p14:dur="700">
        <p:fade/>
      </p:transition>
    </mc:Choice>
    <mc:Fallback>
      <p:transition spd="slow">
        <p:fade/>
      </p:transition>
    </mc:Fallback>
  </mc:AlternateContent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audio" Target="../media/media1.mp3"/><Relationship Id="rId2" Type="http://schemas.microsoft.com/office/2007/relationships/media" Target="../media/media1.mp3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tags" Target="../tags/tag6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tags" Target="../tags/tag8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tags" Target="../tags/tag9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tags" Target="../tags/tag10.xml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15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tags" Target="../tags/tag2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tags" Target="../tags/tag3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tags" Target="../tags/tag4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tags" Target="../tags/tag5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迷宫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-1620688" y="627534"/>
            <a:ext cx="457200" cy="457200"/>
          </a:xfrm>
          <a:prstGeom prst="rect"/>
        </p:spPr>
      </p:pic>
      <p:pic>
        <p:nvPicPr>
          <p:cNvPr id="2097159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 rot="76741">
            <a:off x="-556488" y="-143960"/>
            <a:ext cx="5219528" cy="5944378"/>
          </a:xfrm>
          <a:prstGeom prst="rect"/>
        </p:spPr>
      </p:pic>
      <p:sp>
        <p:nvSpPr>
          <p:cNvPr id="1048619" name=""/>
          <p:cNvSpPr txBox="1"/>
          <p:nvPr/>
        </p:nvSpPr>
        <p:spPr>
          <a:xfrm rot="16198535" flipH="1">
            <a:off x="4626581" y="916344"/>
            <a:ext cx="3129279" cy="4362624"/>
          </a:xfrm>
          <a:prstGeom prst="rect"/>
        </p:spPr>
        <p:txBody>
          <a:bodyPr rtlCol="0" vert="eaVert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N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A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M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E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: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S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.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D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I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V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Y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A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D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H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A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R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S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H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I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N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I</a:t>
            </a:r>
            <a:endParaRPr b="1" sz="1800" i="1" lang="en-US" u="none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Jomolhari"/>
              <a:cs typeface="Jomolhari"/>
            </a:endParaRPr>
          </a:p>
          <a:p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R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E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G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N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O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: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2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1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2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4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0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3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6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0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0</a:t>
            </a:r>
            <a:endParaRPr b="1" sz="1800" i="1" lang="en-US" u="none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Jomolhari"/>
              <a:cs typeface="Jomolhari"/>
            </a:endParaRPr>
          </a:p>
          <a:p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N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M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I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D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: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B88B5F94809FCE98F5A4B08860EB50E5</a:t>
            </a:r>
            <a:endParaRPr b="1" sz="1800" i="1" lang="en-US" u="none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Jomolhari"/>
              <a:cs typeface="Jomolhari"/>
            </a:endParaRPr>
          </a:p>
          <a:p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C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O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L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L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E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G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E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N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A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M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E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: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Mahal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a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s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h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m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i</a:t>
            </a:r>
            <a:endParaRPr b="1" sz="1800" i="1" lang="en-US" u="none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Jomolhari"/>
              <a:cs typeface="Jomolhari"/>
            </a:endParaRPr>
          </a:p>
          <a:p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W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o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m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e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n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'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s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c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o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l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l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ege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o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f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a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r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t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s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a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n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d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s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c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i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ence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endParaRPr b="1" sz="1800" i="1" lang="en-US" u="none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Jomolhari"/>
              <a:cs typeface="Jomolhari"/>
            </a:endParaRPr>
          </a:p>
          <a:p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U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n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i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v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e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rsity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: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University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o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f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Madras</a:t>
            </a:r>
            <a:endParaRPr b="1" sz="1800" i="1" lang="en-US" u="none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Jomolhari"/>
              <a:cs typeface="Jomolhari"/>
            </a:endParaRPr>
          </a:p>
        </p:txBody>
      </p:sp>
      <p:sp>
        <p:nvSpPr>
          <p:cNvPr id="1048620" name=""/>
          <p:cNvSpPr txBox="1"/>
          <p:nvPr/>
        </p:nvSpPr>
        <p:spPr>
          <a:xfrm>
            <a:off x="5144000" y="574194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tal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f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io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21" name=""/>
          <p:cNvSpPr txBox="1"/>
          <p:nvPr/>
        </p:nvSpPr>
        <p:spPr>
          <a:xfrm>
            <a:off x="3966509" y="4414305"/>
            <a:ext cx="4224711" cy="497840"/>
          </a:xfrm>
          <a:prstGeom prst="rect"/>
        </p:spPr>
        <p:txBody>
          <a:bodyPr rtlCol="0" wrap="square">
            <a:spAutoFit/>
          </a:bodyPr>
          <a:p>
            <a:r>
              <a:rPr b="0" sz="2000" lang="en-US">
                <a:solidFill>
                  <a:srgbClr val="000000"/>
                </a:solidFill>
                <a:effectLst/>
                <a:latin typeface="Jomolhari"/>
                <a:cs typeface="Jomolhari"/>
              </a:rPr>
              <a:t>D</a:t>
            </a:r>
            <a:r>
              <a:rPr b="0" sz="2000" lang="en-US">
                <a:solidFill>
                  <a:srgbClr val="000000"/>
                </a:solidFill>
                <a:effectLst/>
                <a:latin typeface="Jomolhari"/>
                <a:cs typeface="Jomolhari"/>
              </a:rPr>
              <a:t>e</a:t>
            </a:r>
            <a:r>
              <a:rPr b="0" sz="2000" lang="en-US">
                <a:solidFill>
                  <a:srgbClr val="000000"/>
                </a:solidFill>
                <a:effectLst/>
                <a:latin typeface="Jomolhari"/>
                <a:cs typeface="Jomolhari"/>
              </a:rPr>
              <a:t>p</a:t>
            </a:r>
            <a:r>
              <a:rPr b="0" sz="2000" lang="en-US">
                <a:solidFill>
                  <a:srgbClr val="000000"/>
                </a:solidFill>
                <a:effectLst/>
                <a:latin typeface="Jomolhari"/>
                <a:cs typeface="Jomolhari"/>
              </a:rPr>
              <a:t>a</a:t>
            </a:r>
            <a:r>
              <a:rPr b="0" sz="2000" lang="en-US">
                <a:solidFill>
                  <a:srgbClr val="000000"/>
                </a:solidFill>
                <a:effectLst/>
                <a:latin typeface="Jomolhari"/>
                <a:cs typeface="Jomolhari"/>
              </a:rPr>
              <a:t>rtment</a:t>
            </a:r>
            <a:r>
              <a:rPr b="0" sz="2000" lang="en-US">
                <a:solidFill>
                  <a:srgbClr val="000000"/>
                </a:solidFill>
                <a:effectLst/>
                <a:latin typeface="Jomolhari"/>
                <a:cs typeface="Jomolhari"/>
              </a:rPr>
              <a:t>:</a:t>
            </a:r>
            <a:r>
              <a:rPr b="0" sz="2000" lang="en-US">
                <a:solidFill>
                  <a:srgbClr val="000000"/>
                </a:solidFill>
                <a:effectLst/>
                <a:latin typeface="Jomolhari"/>
                <a:cs typeface="Jomolhari"/>
              </a:rPr>
              <a:t> </a:t>
            </a:r>
            <a:r>
              <a:rPr b="0" sz="2000" lang="en-US">
                <a:solidFill>
                  <a:srgbClr val="000000"/>
                </a:solidFill>
                <a:effectLst/>
                <a:latin typeface="Jomolhari"/>
                <a:cs typeface="Jomolhari"/>
              </a:rPr>
              <a:t>B</a:t>
            </a:r>
            <a:r>
              <a:rPr b="0" sz="2000" lang="en-US">
                <a:solidFill>
                  <a:srgbClr val="000000"/>
                </a:solidFill>
                <a:effectLst/>
                <a:latin typeface="Jomolhari"/>
                <a:cs typeface="Jomolhari"/>
              </a:rPr>
              <a:t>C</a:t>
            </a:r>
            <a:r>
              <a:rPr b="0" sz="2000" lang="en-US">
                <a:solidFill>
                  <a:srgbClr val="000000"/>
                </a:solidFill>
                <a:effectLst/>
                <a:latin typeface="Jomolhari"/>
                <a:cs typeface="Jomolhari"/>
              </a:rPr>
              <a:t>A</a:t>
            </a:r>
            <a:endParaRPr b="0" sz="2000" lang="en-US">
              <a:solidFill>
                <a:srgbClr val="000000"/>
              </a:solidFill>
              <a:effectLst/>
              <a:latin typeface="Jomolhari"/>
              <a:cs typeface="Jomolha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800">
        <p14:flythrough dir="in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1" fill="hold" id="6"/>
                                        <p:tgtEl>
                                          <p:spTgt spid="2097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">
                            <p:stCondLst>
                              <p:cond delay="0"/>
                            </p:stCondLst>
                            <p:childTnLst>
                              <p:par>
                                <p:cTn fill="hold" id="8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2097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1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2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 vol="80000">
                <p:cTn display="0" fill="remove" id="29" repeatCount="indefinite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9715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Freeform 5"/>
          <p:cNvSpPr/>
          <p:nvPr/>
        </p:nvSpPr>
        <p:spPr bwMode="auto">
          <a:xfrm>
            <a:off x="361612" y="1127491"/>
            <a:ext cx="2745424" cy="3464761"/>
          </a:xfrm>
          <a:prstGeom prst="rect"/>
          <a:blipFill>
            <a:blip xmlns:r="http://schemas.openxmlformats.org/officeDocument/2006/relationships" r:embed="rId1"/>
            <a:stretch>
              <a:fillRect/>
            </a:stretch>
          </a:blipFill>
          <a:ln>
            <a:noFill/>
          </a:ln>
          <a:effectLst/>
        </p:spPr>
        <p:txBody>
          <a:bodyPr anchor="t" anchorCtr="0" bIns="34290" compatLnSpc="1" lIns="68580" numCol="1" rIns="68580" tIns="34290" vert="horz" wrap="square"/>
          <a:p>
            <a:endParaRPr altLang="en-US" sz="1350" lang="zh-CN">
              <a:cs typeface="+mn-ea"/>
            </a:endParaRPr>
          </a:p>
        </p:txBody>
      </p:sp>
      <p:sp>
        <p:nvSpPr>
          <p:cNvPr id="1048632" name="矩形 5"/>
          <p:cNvSpPr/>
          <p:nvPr/>
        </p:nvSpPr>
        <p:spPr>
          <a:xfrm>
            <a:off x="3419872" y="1886646"/>
            <a:ext cx="1211396" cy="358140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altLang="zh-CN" dirty="0" sz="1200" lang="en-US">
                <a:solidFill>
                  <a:schemeClr val="bg2"/>
                </a:solidFill>
                <a:latin typeface="+mn-ea"/>
                <a:cs typeface="+mn-ea"/>
              </a:rPr>
              <a:t>Enter title</a:t>
            </a:r>
            <a:endParaRPr altLang="en-US" dirty="0" sz="1200" lang="zh-CN">
              <a:solidFill>
                <a:schemeClr val="bg2"/>
              </a:solidFill>
              <a:latin typeface="+mn-ea"/>
              <a:cs typeface="+mn-ea"/>
            </a:endParaRPr>
          </a:p>
        </p:txBody>
      </p:sp>
      <p:sp>
        <p:nvSpPr>
          <p:cNvPr id="1048633" name=""/>
          <p:cNvSpPr txBox="1"/>
          <p:nvPr/>
        </p:nvSpPr>
        <p:spPr>
          <a:xfrm>
            <a:off x="3651548" y="1059180"/>
            <a:ext cx="5159705" cy="3025140"/>
          </a:xfrm>
          <a:prstGeom prst="rect"/>
        </p:spPr>
        <p:txBody>
          <a:bodyPr rtlCol="0" wrap="square">
            <a:spAutoFit/>
          </a:bodyPr>
          <a:p>
            <a:r>
              <a:rPr b="1" sz="1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2. Layout Sections
🔹 Header / Navigation Bar
Fixed at the top for easy access.
Contains logo/name on the left and navigation links on the right.
On smaller screens, links collapse into a hamburger menu.</a:t>
            </a:r>
            <a:endParaRPr b="1" sz="1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800">
        <p14:flythrough dir="in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accel="35000" fill="hold" grpId="0" id="9" nodeType="withEffect" presetClass="entr" presetID="2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 fill="hold" id="11"/>
                                        <p:tgtEl>
                                          <p:spTgt spid="1048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 fill="hold" id="12"/>
                                        <p:tgtEl>
                                          <p:spTgt spid="1048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1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19"/>
                                        <p:tgtEl>
                                          <p:spTgt spid="1048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dur="500" id="20"/>
                                        <p:tgtEl>
                                          <p:spTgt spid="1048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1" grpId="0" animBg="1"/>
      <p:bldP spid="10486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2"/>
          <p:cNvGrpSpPr/>
          <p:nvPr/>
        </p:nvGrpSpPr>
        <p:grpSpPr>
          <a:xfrm>
            <a:off x="6616289" y="0"/>
            <a:ext cx="2796076" cy="2835508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048637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dirty="0" lang="zh-CN">
                <a:solidFill>
                  <a:srgbClr val="336699"/>
                </a:solidFill>
              </a:endParaRPr>
            </a:p>
          </p:txBody>
        </p:sp>
        <p:sp>
          <p:nvSpPr>
            <p:cNvPr id="1048638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solidFill>
                  <a:srgbClr val="FFFFFF"/>
                </a:solidFill>
              </a:endParaRPr>
            </a:p>
          </p:txBody>
        </p:sp>
        <p:sp>
          <p:nvSpPr>
            <p:cNvPr id="1048639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solidFill>
                  <a:srgbClr val="FFFFFF"/>
                </a:solidFill>
              </a:endParaRPr>
            </a:p>
          </p:txBody>
        </p:sp>
        <p:sp>
          <p:nvSpPr>
            <p:cNvPr id="1048640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solidFill>
                  <a:srgbClr val="FFFFFF"/>
                </a:solidFill>
              </a:endParaRPr>
            </a:p>
          </p:txBody>
        </p:sp>
        <p:sp>
          <p:nvSpPr>
            <p:cNvPr id="1048641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ah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solidFill>
                  <a:srgbClr val="FFFFFF"/>
                </a:solidFill>
              </a:endParaRPr>
            </a:p>
          </p:txBody>
        </p:sp>
        <p:sp>
          <p:nvSpPr>
            <p:cNvPr id="1048642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ah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solidFill>
                  <a:srgbClr val="FFFFFF"/>
                </a:solidFill>
              </a:endParaRPr>
            </a:p>
          </p:txBody>
        </p:sp>
      </p:grpSp>
      <p:sp>
        <p:nvSpPr>
          <p:cNvPr id="1048643" name=""/>
          <p:cNvSpPr txBox="1"/>
          <p:nvPr/>
        </p:nvSpPr>
        <p:spPr>
          <a:xfrm>
            <a:off x="224771" y="128348"/>
            <a:ext cx="3745456" cy="929640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tures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tionality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🪶</a:t>
            </a:r>
            <a:endParaRPr b="1" sz="2800" i="1" lang="en-US" u="sng">
              <a:solidFill>
                <a:srgbClr val="F46D43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44" name=""/>
          <p:cNvSpPr txBox="1"/>
          <p:nvPr/>
        </p:nvSpPr>
        <p:spPr>
          <a:xfrm>
            <a:off x="2571997" y="1236497"/>
            <a:ext cx="4104351" cy="1513840"/>
          </a:xfrm>
          <a:prstGeom prst="rect"/>
        </p:spPr>
        <p:txBody>
          <a:bodyPr rtlCol="0" wrap="square">
            <a:spAutoFit/>
          </a:bodyPr>
          <a:p>
            <a:r>
              <a:rPr b="1" sz="24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🔹 1. Navigation</a:t>
            </a:r>
            <a:endParaRPr b="1" sz="24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  <a:p>
            <a:r>
              <a:rPr b="1" sz="24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Fixed navigation bar for quick access to different sections.</a:t>
            </a:r>
            <a:endParaRPr b="1" sz="24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45" name=""/>
          <p:cNvSpPr txBox="1"/>
          <p:nvPr/>
        </p:nvSpPr>
        <p:spPr>
          <a:xfrm>
            <a:off x="2571999" y="3024846"/>
            <a:ext cx="5026308" cy="1869441"/>
          </a:xfrm>
          <a:prstGeom prst="rect"/>
        </p:spPr>
        <p:txBody>
          <a:bodyPr rtlCol="0" wrap="square">
            <a:spAutoFit/>
          </a:bodyPr>
          <a:p>
            <a:r>
              <a:rPr b="1" sz="24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🔹 2. Hero Section</a:t>
            </a:r>
            <a:endParaRPr b="1" sz="24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  <a:p>
            <a:r>
              <a:rPr b="1" sz="24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Displays the student’s name, role (e.g., “Aspiring Web Developer”), and a call-to-action button (“View My Work</a:t>
            </a:r>
            <a:endParaRPr b="1" sz="24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grpSp>
        <p:nvGrpSpPr>
          <p:cNvPr id="59" name="组合 2"/>
          <p:cNvGrpSpPr/>
          <p:nvPr/>
        </p:nvGrpSpPr>
        <p:grpSpPr>
          <a:xfrm>
            <a:off x="0" y="1777255"/>
            <a:ext cx="2796076" cy="2835508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048646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dirty="0" lang="zh-CN">
                <a:solidFill>
                  <a:srgbClr val="336699"/>
                </a:solidFill>
              </a:endParaRPr>
            </a:p>
          </p:txBody>
        </p:sp>
        <p:sp>
          <p:nvSpPr>
            <p:cNvPr id="1048647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solidFill>
                  <a:srgbClr val="FFFFFF"/>
                </a:solidFill>
              </a:endParaRPr>
            </a:p>
          </p:txBody>
        </p:sp>
        <p:sp>
          <p:nvSpPr>
            <p:cNvPr id="1048648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solidFill>
                  <a:srgbClr val="FFFFFF"/>
                </a:solidFill>
              </a:endParaRPr>
            </a:p>
          </p:txBody>
        </p:sp>
        <p:sp>
          <p:nvSpPr>
            <p:cNvPr id="1048649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solidFill>
                  <a:srgbClr val="FFFFFF"/>
                </a:solidFill>
              </a:endParaRPr>
            </a:p>
          </p:txBody>
        </p:sp>
        <p:sp>
          <p:nvSpPr>
            <p:cNvPr id="1048650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ah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solidFill>
                  <a:srgbClr val="FFFFFF"/>
                </a:solidFill>
              </a:endParaRPr>
            </a:p>
          </p:txBody>
        </p:sp>
        <p:sp>
          <p:nvSpPr>
            <p:cNvPr id="1048651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ah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solidFill>
                  <a:srgbClr val="FFFFFF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800">
        <p14:flythrough dir="i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"/>
          <p:cNvSpPr txBox="1"/>
          <p:nvPr/>
        </p:nvSpPr>
        <p:spPr>
          <a:xfrm>
            <a:off x="221178" y="321351"/>
            <a:ext cx="4345709" cy="929640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lt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screenshot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📌</a:t>
            </a:r>
            <a:endParaRPr b="1" sz="2800" i="1" lang="en-US" u="sng">
              <a:solidFill>
                <a:srgbClr val="9933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56" name=""/>
          <p:cNvSpPr txBox="1"/>
          <p:nvPr/>
        </p:nvSpPr>
        <p:spPr>
          <a:xfrm>
            <a:off x="2420668" y="1250990"/>
            <a:ext cx="6389798" cy="3863340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The Student Portfolio Website was successfully developed using HTML, CSS, and JavaScript. The final website is responsive, interactive, and user-friendly, allowing smooth navigation across different devices such as desktops, tablets, and mobile phones.</a:t>
            </a:r>
            <a:endParaRPr b="1" sz="2800" lang="en-US">
              <a:solidFill>
                <a:srgbClr val="02A5E3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  <a:p>
            <a:endParaRPr b="1" sz="2800" lang="en-US">
              <a:solidFill>
                <a:srgbClr val="02A5E3"/>
              </a:solidFill>
            </a:endParaRPr>
          </a:p>
        </p:txBody>
      </p:sp>
      <p:sp>
        <p:nvSpPr>
          <p:cNvPr id="1048657" name="矩形 2"/>
          <p:cNvSpPr/>
          <p:nvPr/>
        </p:nvSpPr>
        <p:spPr>
          <a:xfrm>
            <a:off x="264392" y="1631514"/>
            <a:ext cx="2051572" cy="2986937"/>
          </a:xfrm>
          <a:prstGeom prst="rect"/>
          <a:blipFill>
            <a:blip xmlns:r="http://schemas.openxmlformats.org/officeDocument/2006/relationships" r:embed="rId1"/>
            <a:stretch>
              <a:fillRect/>
            </a:stretch>
          </a:blipFill>
          <a:ln>
            <a:noFill/>
          </a:ln>
          <a:effectLst/>
        </p:spPr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altLang="en-US" sz="1350" lang="zh-CN">
              <a:cs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800">
        <p14:flythrough dir="i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"/>
          <p:cNvSpPr txBox="1"/>
          <p:nvPr/>
        </p:nvSpPr>
        <p:spPr>
          <a:xfrm>
            <a:off x="255749" y="372586"/>
            <a:ext cx="3377724" cy="510540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Screenshot</a:t>
            </a:r>
            <a:r>
              <a:rPr b="1" sz="2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📱</a:t>
            </a:r>
            <a:r>
              <a:rPr b="1" sz="2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📸</a:t>
            </a:r>
            <a:endParaRPr b="1" sz="2800" i="1" lang="en-US" u="none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55748" y="1409820"/>
            <a:ext cx="2580406" cy="3469834"/>
          </a:xfrm>
          <a:prstGeom prst="rect"/>
        </p:spPr>
      </p:pic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21553814">
            <a:off x="3164229" y="1398573"/>
            <a:ext cx="2815542" cy="3492330"/>
          </a:xfrm>
          <a:prstGeom prst="rect"/>
        </p:spPr>
      </p:pic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61135">
            <a:off x="6549190" y="1399324"/>
            <a:ext cx="2224298" cy="3383452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800">
        <p14:flythrough dir="in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423927" y="700721"/>
            <a:ext cx="3286271" cy="4209737"/>
          </a:xfrm>
          <a:prstGeom prst="rect"/>
        </p:spPr>
      </p:pic>
      <p:sp>
        <p:nvSpPr>
          <p:cNvPr id="1048665" name=""/>
          <p:cNvSpPr txBox="1"/>
          <p:nvPr/>
        </p:nvSpPr>
        <p:spPr>
          <a:xfrm>
            <a:off x="5144000" y="2061209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2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2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2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ult</a:t>
            </a:r>
            <a:r>
              <a:rPr b="1" sz="2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screenshot</a:t>
            </a:r>
            <a:r>
              <a:rPr b="1" sz="2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📸</a:t>
            </a:r>
            <a:endParaRPr b="1" sz="2800" i="1" lang="en-US" u="none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800">
        <p14:flythrough dir="in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图片 1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786945" y="1104620"/>
            <a:ext cx="4139285" cy="4702416"/>
          </a:xfrm>
          <a:prstGeom prst="rect"/>
        </p:spPr>
      </p:pic>
      <p:pic>
        <p:nvPicPr>
          <p:cNvPr id="2097165" name="图片 1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296714" y="-83076"/>
            <a:ext cx="1847286" cy="6129491"/>
          </a:xfrm>
          <a:prstGeom prst="rect"/>
        </p:spPr>
      </p:pic>
      <p:sp>
        <p:nvSpPr>
          <p:cNvPr id="1048669" name=""/>
          <p:cNvSpPr txBox="1"/>
          <p:nvPr/>
        </p:nvSpPr>
        <p:spPr>
          <a:xfrm>
            <a:off x="305462" y="317994"/>
            <a:ext cx="4611518" cy="510540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</a:rPr>
              <a:t>C</a:t>
            </a:r>
            <a:r>
              <a:rPr b="1" sz="2800" i="1" lang="en-US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</a:rPr>
              <a:t>o</a:t>
            </a:r>
            <a:r>
              <a:rPr b="1" sz="2800" i="1" lang="en-US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</a:rPr>
              <a:t>n</a:t>
            </a:r>
            <a:r>
              <a:rPr b="1" sz="2800" i="1" lang="en-US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</a:rPr>
              <a:t>c</a:t>
            </a:r>
            <a:r>
              <a:rPr b="1" sz="2800" i="1" lang="en-US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</a:rPr>
              <a:t>l</a:t>
            </a:r>
            <a:r>
              <a:rPr b="1" sz="2800" i="1" lang="en-US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</a:rPr>
              <a:t>usion</a:t>
            </a:r>
            <a:r>
              <a:rPr b="1" sz="2800" i="1" lang="en-US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</a:rPr>
              <a:t> ⚙️</a:t>
            </a:r>
            <a:r>
              <a:rPr b="1" sz="2800" i="1" lang="en-US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</a:rPr>
              <a:t>⚙️</a:t>
            </a:r>
            <a:r>
              <a:rPr b="1" sz="2800" i="1" lang="en-US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</a:rPr>
              <a:t>⚙️</a:t>
            </a:r>
            <a:endParaRPr b="1" sz="2800" i="1" lang="en-US">
              <a:solidFill>
                <a:srgbClr val="330066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Bebas"/>
            </a:endParaRPr>
          </a:p>
        </p:txBody>
      </p:sp>
      <p:sp>
        <p:nvSpPr>
          <p:cNvPr id="1048670" name=""/>
          <p:cNvSpPr txBox="1"/>
          <p:nvPr/>
        </p:nvSpPr>
        <p:spPr>
          <a:xfrm>
            <a:off x="2340486" y="1104620"/>
            <a:ext cx="5666439" cy="2529840"/>
          </a:xfrm>
          <a:prstGeom prst="rect"/>
        </p:spPr>
        <p:txBody>
          <a:bodyPr rtlCol="0" wrap="square">
            <a:spAutoFit/>
          </a:bodyPr>
          <a:p>
            <a:r>
              <a:rPr b="1" sz="20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The development of the Student Portfolio Website successfully achieved its goal of creating a responsive, interactive, and user-friendly platform for students to showcase their skills, projects, and achievements. By using HTML, CSS, and JavaScript, the project highlights the ability to design and implement a structured and visually appealing website.</a:t>
            </a:r>
            <a:endParaRPr b="1" sz="2000" i="1" lang="en-US" u="none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800">
        <p14:flythrough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extBox 32"/>
          <p:cNvSpPr txBox="1">
            <a:spLocks noChangeArrowheads="1"/>
          </p:cNvSpPr>
          <p:nvPr/>
        </p:nvSpPr>
        <p:spPr bwMode="auto">
          <a:xfrm>
            <a:off x="1283168" y="2278951"/>
            <a:ext cx="434734" cy="40011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/>
            <a:r>
              <a:rPr altLang="zh-CN" dirty="0" sz="2000" lang="en-US">
                <a:solidFill>
                  <a:schemeClr val="bg1"/>
                </a:solidFill>
                <a:latin typeface="+mn-ea"/>
                <a:ea typeface="+mn-ea"/>
                <a:cs typeface="+mn-ea"/>
              </a:rPr>
              <a:t>01</a:t>
            </a:r>
            <a:endParaRPr altLang="en-US" dirty="0" sz="2000" lang="zh-CN">
              <a:solidFill>
                <a:schemeClr val="bg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097157" name="图片 1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76741">
            <a:off x="5182282" y="-293128"/>
            <a:ext cx="5219528" cy="5944378"/>
          </a:xfrm>
          <a:prstGeom prst="rect"/>
        </p:spPr>
      </p:pic>
      <p:sp>
        <p:nvSpPr>
          <p:cNvPr id="1048614" name=""/>
          <p:cNvSpPr txBox="1"/>
          <p:nvPr/>
        </p:nvSpPr>
        <p:spPr>
          <a:xfrm>
            <a:off x="446052" y="554112"/>
            <a:ext cx="2543701" cy="1285240"/>
          </a:xfrm>
          <a:prstGeom prst="rect"/>
          <a:noFill/>
          <a:ln>
            <a:solidFill>
              <a:srgbClr val="000000"/>
            </a:solidFill>
            <a:prstDash val="sysDash"/>
          </a:ln>
        </p:spPr>
        <p:txBody>
          <a:bodyPr rtlCol="0" wrap="square">
            <a:spAutoFit/>
          </a:bodyPr>
          <a:p>
            <a:r>
              <a:rPr b="1" sz="40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40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40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40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ject</a:t>
            </a:r>
            <a:r>
              <a:rPr b="1" sz="40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title</a:t>
            </a:r>
            <a:endParaRPr b="1" sz="4000" i="1" lang="en-US" u="sng">
              <a:solidFill>
                <a:srgbClr val="330066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15" name=""/>
          <p:cNvSpPr txBox="1"/>
          <p:nvPr/>
        </p:nvSpPr>
        <p:spPr>
          <a:xfrm>
            <a:off x="1737976" y="2362200"/>
            <a:ext cx="4151248" cy="2225040"/>
          </a:xfrm>
          <a:prstGeom prst="rect"/>
        </p:spPr>
        <p:txBody>
          <a:bodyPr anchor="t" rtlCol="0" wrap="square">
            <a:spAutoFit/>
          </a:bodyPr>
          <a:p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dent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portfolio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-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elopment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b="0" sz="3600" i="1" lang="en-US" u="none">
              <a:solidFill>
                <a:srgbClr val="C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  <a:p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Divyadharshini</a:t>
            </a:r>
            <a:endParaRPr b="0" sz="3600" i="1" lang="en-US" u="none">
              <a:solidFill>
                <a:srgbClr val="C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800">
        <p14:flythrough dir="i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745348" y="337067"/>
            <a:ext cx="3474447" cy="4806433"/>
          </a:xfrm>
          <a:prstGeom prst="rect"/>
        </p:spPr>
      </p:pic>
      <p:sp>
        <p:nvSpPr>
          <p:cNvPr id="1048604" name=""/>
          <p:cNvSpPr txBox="1"/>
          <p:nvPr/>
        </p:nvSpPr>
        <p:spPr>
          <a:xfrm>
            <a:off x="1837367" y="337067"/>
            <a:ext cx="2167743" cy="574040"/>
          </a:xfrm>
          <a:prstGeom prst="rect"/>
        </p:spPr>
        <p:txBody>
          <a:bodyPr rtlCol="0" wrap="square">
            <a:spAutoFit/>
          </a:bodyPr>
          <a:p>
            <a:r>
              <a:rPr b="1" sz="3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3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b="1" sz="3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3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3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3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endParaRPr b="1" sz="3200" i="1" lang="en-US" u="sng">
              <a:solidFill>
                <a:srgbClr val="02A5E3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05" name=""/>
          <p:cNvSpPr txBox="1"/>
          <p:nvPr/>
        </p:nvSpPr>
        <p:spPr>
          <a:xfrm rot="30080">
            <a:off x="3860470" y="925321"/>
            <a:ext cx="3266560" cy="4053840"/>
          </a:xfrm>
          <a:prstGeom prst="rect"/>
        </p:spPr>
        <p:txBody>
          <a:bodyPr rtlCol="0" vert="horz" wrap="square">
            <a:spAutoFit/>
          </a:bodyPr>
          <a:p>
            <a:pPr indent="-457200" marL="457200">
              <a:buFont typeface="Arial"/>
              <a:buChar char="•"/>
            </a:pPr>
            <a:r>
              <a:rPr sz="2000" lang="en-US">
                <a:solidFill>
                  <a:srgbClr val="000000"/>
                </a:solidFill>
              </a:rPr>
              <a:t>Problem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tement</a:t>
            </a:r>
            <a:endParaRPr sz="2800" lang="en-US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000" lang="en-US">
                <a:solidFill>
                  <a:srgbClr val="000000"/>
                </a:solidFill>
              </a:rPr>
              <a:t>P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j</a:t>
            </a:r>
            <a:r>
              <a:rPr sz="2000" lang="en-US">
                <a:solidFill>
                  <a:srgbClr val="000000"/>
                </a:solidFill>
              </a:rPr>
              <a:t>ect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v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view</a:t>
            </a:r>
            <a:endParaRPr sz="2800" lang="en-US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s</a:t>
            </a:r>
            <a:endParaRPr sz="2800" lang="en-US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hnologies</a:t>
            </a:r>
            <a:endParaRPr sz="2800" lang="en-US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000" lang="en-US">
                <a:solidFill>
                  <a:srgbClr val="000000"/>
                </a:solidFill>
              </a:rPr>
              <a:t>P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f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lio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ign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y</a:t>
            </a:r>
            <a:r>
              <a:rPr sz="2000" lang="en-US">
                <a:solidFill>
                  <a:srgbClr val="000000"/>
                </a:solidFill>
              </a:rPr>
              <a:t>out</a:t>
            </a:r>
            <a:endParaRPr sz="2800" lang="en-US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000" lang="en-US">
                <a:solidFill>
                  <a:srgbClr val="000000"/>
                </a:solidFill>
              </a:rPr>
              <a:t>F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ures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f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ctionality</a:t>
            </a:r>
            <a:endParaRPr sz="2800" lang="en-US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lts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screenshot</a:t>
            </a:r>
            <a:endParaRPr sz="2800" lang="en-US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n</a:t>
            </a:r>
            <a:endParaRPr sz="2800" lang="en-US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000" lang="en-US">
                <a:solidFill>
                  <a:srgbClr val="000000"/>
                </a:solidFill>
              </a:rPr>
              <a:t>G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h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p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k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800">
        <p14:flythrough dir="in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"/>
          <p:cNvSpPr txBox="1"/>
          <p:nvPr/>
        </p:nvSpPr>
        <p:spPr>
          <a:xfrm>
            <a:off x="334736" y="323409"/>
            <a:ext cx="3217935" cy="955040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W Chinatown Grotesque"/>
              </a:rPr>
              <a:t>P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W Chinatown Grotesque"/>
              </a:rPr>
              <a:t>r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W Chinatown Grotesque"/>
              </a:rPr>
              <a:t>o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W Chinatown Grotesque"/>
              </a:rPr>
              <a:t>b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W Chinatown Grotesque"/>
              </a:rPr>
              <a:t>lem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W Chinatown Grotesque"/>
              </a:rPr>
              <a:t> 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W Chinatown Grotesque"/>
              </a:rPr>
              <a:t>statement</a:t>
            </a:r>
            <a:endParaRPr b="1" sz="2800" i="1" lang="en-US" u="none">
              <a:solidFill>
                <a:srgbClr val="008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AW Chinatown Grotesque"/>
            </a:endParaRPr>
          </a:p>
        </p:txBody>
      </p:sp>
      <p:sp>
        <p:nvSpPr>
          <p:cNvPr id="1048595" name=""/>
          <p:cNvSpPr txBox="1"/>
          <p:nvPr/>
        </p:nvSpPr>
        <p:spPr>
          <a:xfrm>
            <a:off x="1259161" y="1278448"/>
            <a:ext cx="7884838" cy="3977640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000000"/>
                </a:solidFill>
                <a:latin typeface="Barlow Semi Condensed Light"/>
              </a:rPr>
              <a:t>In today’s digital world, students need a professional online presence to showcase their skills, projects, and achievements. Traditional resumes are often limited in demonstrating creativity, technical ability, and personality. Without a well-structured portfolio website, it becomes challenging for students to stand out in academic opportunities, internships, and job applications.</a:t>
            </a:r>
            <a:endParaRPr b="1" sz="2800" lang="en-US">
              <a:solidFill>
                <a:srgbClr val="000000"/>
              </a:solidFill>
              <a:latin typeface="Barlow Semi Condensed Light"/>
            </a:endParaRPr>
          </a:p>
          <a:p>
            <a:endParaRPr b="1" sz="2800" lang="en-US">
              <a:solidFill>
                <a:srgbClr val="000000"/>
              </a:solidFill>
              <a:latin typeface="Barlow Semi Condensed Ligh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800">
        <p14:flythrough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4"/>
          <p:cNvGrpSpPr/>
          <p:nvPr/>
        </p:nvGrpSpPr>
        <p:grpSpPr>
          <a:xfrm>
            <a:off x="1638368" y="2986124"/>
            <a:ext cx="649804" cy="511322"/>
            <a:chOff x="4349225" y="4523186"/>
            <a:chExt cx="866406" cy="681763"/>
          </a:xfrm>
        </p:grpSpPr>
        <p:sp>
          <p:nvSpPr>
            <p:cNvPr id="1048581" name="直角三角形 18"/>
            <p:cNvSpPr/>
            <p:nvPr/>
          </p:nvSpPr>
          <p:spPr>
            <a:xfrm rot="5400000">
              <a:off x="5049204" y="4523186"/>
              <a:ext cx="166427" cy="166427"/>
            </a:xfrm>
            <a:prstGeom prst="rtTriangle"/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34290" compatLnSpc="1" forceAA="0" fromWordArt="0" horzOverflow="overflow" lIns="68580" numCol="1" rIns="68580" rot="0" rtlCol="0" spcCol="0" spcFirstLastPara="0" tIns="34290" vert="horz" vertOverflow="overflow" wrap="square">
              <a:noAutofit/>
            </a:bodyPr>
            <a:p>
              <a:pPr algn="ctr"/>
              <a:endParaRPr altLang="en-US" sz="1350" lang="zh-CN"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8582" name="文本框 16"/>
            <p:cNvSpPr txBox="1"/>
            <p:nvPr/>
          </p:nvSpPr>
          <p:spPr>
            <a:xfrm>
              <a:off x="4349225" y="4608895"/>
              <a:ext cx="734906" cy="596054"/>
            </a:xfrm>
            <a:prstGeom prst="rect"/>
            <a:noFill/>
          </p:spPr>
          <p:txBody>
            <a:bodyPr rtlCol="0" wrap="none">
              <a:spAutoFit/>
            </a:bodyPr>
            <a:p>
              <a:pPr algn="ctr"/>
              <a:r>
                <a:rPr altLang="zh-CN" dirty="0" sz="2400" lang="en-US">
                  <a:solidFill>
                    <a:schemeClr val="bg1"/>
                  </a:solidFill>
                  <a:latin typeface="+mn-ea"/>
                  <a:cs typeface="+mn-ea"/>
                  <a:sym typeface="Arial" panose="020B0604020202020204" pitchFamily="34" charset="0"/>
                </a:rPr>
                <a:t>02</a:t>
              </a:r>
              <a:endParaRPr altLang="en-US" dirty="0" sz="2400" lang="zh-CN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097152" name="图片 1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1134454"/>
            <a:ext cx="2437555" cy="4497477"/>
          </a:xfrm>
          <a:prstGeom prst="rect"/>
        </p:spPr>
      </p:pic>
      <p:sp>
        <p:nvSpPr>
          <p:cNvPr id="1048583" name=""/>
          <p:cNvSpPr txBox="1"/>
          <p:nvPr/>
        </p:nvSpPr>
        <p:spPr>
          <a:xfrm>
            <a:off x="432620" y="642913"/>
            <a:ext cx="2802983" cy="929640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ect</a:t>
            </a:r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view</a:t>
            </a:r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b="1" sz="2800" i="1" lang="en-US" u="sng">
              <a:solidFill>
                <a:srgbClr val="BF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584" name=""/>
          <p:cNvSpPr txBox="1"/>
          <p:nvPr/>
        </p:nvSpPr>
        <p:spPr>
          <a:xfrm>
            <a:off x="2595478" y="1388824"/>
            <a:ext cx="6264393" cy="3545841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rrois Gothic SC"/>
                <a:ea typeface="Droid Sans Fallback"/>
                <a:cs typeface="Droid Sans Mono"/>
              </a:rPr>
              <a:t>The Student Portfolio Website is a personal web-based application designed to showcase an individual’s skills, projects, and achievements in a professional manner. It acts as a digital resume and an online identity for students aspiring to enter the tech field.</a:t>
            </a:r>
            <a:endParaRPr b="1" sz="2800" lang="en-US">
              <a:solidFill>
                <a:srgbClr val="36363D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Carrois Gothic SC"/>
              <a:ea typeface="Droid Sans Fallback"/>
              <a:cs typeface="Droid Sans Mono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800">
        <p14:flythrough dir="in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decel="100000" fill="hold" id="15" nodeType="afterEffect" presetClass="entr" presetID="4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7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8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9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750" id="2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"/>
          <p:cNvSpPr txBox="1"/>
          <p:nvPr/>
        </p:nvSpPr>
        <p:spPr>
          <a:xfrm>
            <a:off x="0" y="247493"/>
            <a:ext cx="6862878" cy="574040"/>
          </a:xfrm>
          <a:prstGeom prst="rect"/>
        </p:spPr>
        <p:txBody>
          <a:bodyPr rtlCol="0" wrap="square">
            <a:spAutoFit/>
          </a:bodyPr>
          <a:p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?</a:t>
            </a:r>
            <a:endParaRPr b="1" sz="3200" i="1" lang="en-US" u="sng">
              <a:solidFill>
                <a:srgbClr val="9933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pic>
        <p:nvPicPr>
          <p:cNvPr id="2097153" name="图片 1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846985" y="1440160"/>
            <a:ext cx="5028283" cy="3703340"/>
          </a:xfrm>
          <a:prstGeom prst="rect"/>
        </p:spPr>
      </p:pic>
      <p:sp>
        <p:nvSpPr>
          <p:cNvPr id="1048589" name=""/>
          <p:cNvSpPr txBox="1"/>
          <p:nvPr/>
        </p:nvSpPr>
        <p:spPr>
          <a:xfrm>
            <a:off x="3591842" y="1050846"/>
            <a:ext cx="4950700" cy="1424940"/>
          </a:xfrm>
          <a:prstGeom prst="rect"/>
        </p:spPr>
        <p:txBody>
          <a:bodyPr rtlCol="0" wrap="square">
            <a:spAutoFit/>
          </a:bodyPr>
          <a:p>
            <a:r>
              <a:rPr b="1" sz="1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HYQiHei 40"/>
                <a:ea typeface="HYQiHei 40"/>
              </a:rPr>
              <a:t>1. Primary User (Owner / Student)</a:t>
            </a:r>
            <a:endParaRPr b="1" sz="1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HYQiHei 40"/>
              <a:ea typeface="HYQiHei 40"/>
            </a:endParaRPr>
          </a:p>
          <a:p>
            <a:r>
              <a:rPr b="1" sz="1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HYQiHei 40"/>
                <a:ea typeface="HYQiHei 40"/>
              </a:rPr>
              <a:t>The student who creates the portfolio.</a:t>
            </a:r>
            <a:endParaRPr b="1" sz="1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HYQiHei 40"/>
              <a:ea typeface="HYQiHei 40"/>
            </a:endParaRPr>
          </a:p>
          <a:p>
            <a:r>
              <a:rPr b="1" sz="1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HYQiHei 40"/>
                <a:ea typeface="HYQiHei 40"/>
              </a:rPr>
              <a:t>Uses the website to showcase personal information, skills, projects, and achievements.</a:t>
            </a:r>
            <a:endParaRPr b="1" sz="1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HYQiHei 40"/>
              <a:ea typeface="HYQiHei 40"/>
            </a:endParaRPr>
          </a:p>
        </p:txBody>
      </p:sp>
      <p:sp>
        <p:nvSpPr>
          <p:cNvPr id="1048590" name=""/>
          <p:cNvSpPr txBox="1"/>
          <p:nvPr/>
        </p:nvSpPr>
        <p:spPr>
          <a:xfrm>
            <a:off x="3591840" y="2705098"/>
            <a:ext cx="4773697" cy="1678941"/>
          </a:xfrm>
          <a:prstGeom prst="rect"/>
        </p:spPr>
        <p:txBody>
          <a:bodyPr rtlCol="0" wrap="square">
            <a:spAutoFit/>
          </a:bodyPr>
          <a:p>
            <a:r>
              <a:rPr b="1" sz="1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HYQiHei Latin 40"/>
                <a:ea typeface="HYQiHei 40"/>
                <a:cs typeface="HYQiHei Latin 40"/>
              </a:rPr>
              <a:t>2. Secondary Users (Visitors)</a:t>
            </a:r>
            <a:endParaRPr b="1" sz="1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HYQiHei Latin 40"/>
              <a:ea typeface="HYQiHei 40"/>
              <a:cs typeface="HYQiHei Latin 40"/>
            </a:endParaRPr>
          </a:p>
          <a:p>
            <a:r>
              <a:rPr b="1" sz="1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HYQiHei Latin 40"/>
                <a:ea typeface="HYQiHei 40"/>
                <a:cs typeface="HYQiHei Latin 40"/>
              </a:rPr>
              <a:t>Recruiters / Hiring Managers → to evaluate the student’s skills and suitability for jobs or internships.</a:t>
            </a:r>
            <a:endParaRPr b="1" sz="1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HYQiHei Latin 40"/>
              <a:ea typeface="HYQiHei 40"/>
              <a:cs typeface="HYQiHei Latin 40"/>
            </a:endParaRPr>
          </a:p>
          <a:p>
            <a:endParaRPr b="1" sz="1800" lang="en-US">
              <a:solidFill>
                <a:srgbClr val="000000"/>
              </a:solidFill>
              <a:latin typeface="HYQiHei Latin 40"/>
              <a:ea typeface="HYQiHei 40"/>
              <a:cs typeface="HYQiHei Latin 4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800">
        <p14:flythrough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"/>
          <p:cNvSpPr txBox="1"/>
          <p:nvPr/>
        </p:nvSpPr>
        <p:spPr>
          <a:xfrm>
            <a:off x="0" y="349297"/>
            <a:ext cx="5054412" cy="510540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nologies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⚙️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🔎</a:t>
            </a:r>
            <a:endParaRPr b="1" sz="2800" i="1" lang="en-US" u="none">
              <a:solidFill>
                <a:srgbClr val="008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pic>
        <p:nvPicPr>
          <p:cNvPr id="2097154" name="图片 1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164214" y="720079"/>
            <a:ext cx="2495965" cy="4702416"/>
          </a:xfrm>
          <a:prstGeom prst="rect"/>
        </p:spPr>
      </p:pic>
      <p:sp>
        <p:nvSpPr>
          <p:cNvPr id="1048600" name=""/>
          <p:cNvSpPr txBox="1"/>
          <p:nvPr/>
        </p:nvSpPr>
        <p:spPr>
          <a:xfrm>
            <a:off x="2154606" y="1090144"/>
            <a:ext cx="6588547" cy="3444240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  <a:cs typeface="Jomolhari"/>
              </a:rPr>
              <a:t>1. Frontend Technologies</a:t>
            </a:r>
            <a:endParaRPr b="1" sz="2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Bebas"/>
              <a:cs typeface="Jomolhari"/>
            </a:endParaRPr>
          </a:p>
          <a:p>
            <a:r>
              <a:rPr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  <a:cs typeface="Jomolhari"/>
              </a:rPr>
              <a:t>HTML5 → for structuring the content of the website.</a:t>
            </a:r>
            <a:endParaRPr b="1" sz="2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Bebas"/>
              <a:cs typeface="Jomolhari"/>
            </a:endParaRPr>
          </a:p>
          <a:p>
            <a:r>
              <a:rPr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  <a:cs typeface="Jomolhari"/>
              </a:rPr>
              <a:t>CSS3 → for styling, layout design, responsiveness, and visual appeal.</a:t>
            </a:r>
            <a:endParaRPr b="1" sz="2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Bebas"/>
              <a:cs typeface="Jomolhari"/>
            </a:endParaRPr>
          </a:p>
          <a:p>
            <a:r>
              <a:rPr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  <a:cs typeface="Jomolhari"/>
              </a:rPr>
              <a:t>JavaScript (Vanilla JS) → for interactivity (menu toggle, form handling, etc.).</a:t>
            </a:r>
            <a:endParaRPr b="1" sz="2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Bebas"/>
              <a:cs typeface="Jomolhari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800">
        <p14:flythrough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1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129643" y="-291806"/>
            <a:ext cx="3208989" cy="5624640"/>
          </a:xfrm>
          <a:prstGeom prst="rect"/>
        </p:spPr>
      </p:pic>
      <p:sp>
        <p:nvSpPr>
          <p:cNvPr id="1048609" name=""/>
          <p:cNvSpPr txBox="1"/>
          <p:nvPr/>
        </p:nvSpPr>
        <p:spPr>
          <a:xfrm>
            <a:off x="2741510" y="430530"/>
            <a:ext cx="6126236" cy="4282439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2. Development Tools</a:t>
            </a:r>
            <a:endParaRPr b="1" sz="2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  <a:p>
            <a:r>
              <a:rPr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Code Editor: VS Code / Sublime Text / Atom (for writing and editing code).</a:t>
            </a:r>
            <a:endParaRPr b="1" sz="2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  <a:p>
            <a:r>
              <a:rPr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Browser: Google Chrome / Firefox / Edge (for testing and debugging).</a:t>
            </a:r>
            <a:endParaRPr b="1" sz="2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  <a:p>
            <a:r>
              <a:rPr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CodePen / JSFiddle / GitHub Pages (optional) → for hosting, showcasing, and sharing the project.</a:t>
            </a:r>
            <a:endParaRPr b="1" sz="2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800">
        <p14:flythrough dir="i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"/>
          <p:cNvSpPr txBox="1"/>
          <p:nvPr/>
        </p:nvSpPr>
        <p:spPr>
          <a:xfrm>
            <a:off x="264392" y="235960"/>
            <a:ext cx="3559221" cy="929640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olio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ign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out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📌</a:t>
            </a:r>
            <a:endParaRPr b="1" sz="2800" i="1" lang="en-US" u="sng">
              <a:solidFill>
                <a:srgbClr val="FFCB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26" name="矩形 2"/>
          <p:cNvSpPr/>
          <p:nvPr/>
        </p:nvSpPr>
        <p:spPr>
          <a:xfrm>
            <a:off x="264392" y="2256251"/>
            <a:ext cx="2581593" cy="2362200"/>
          </a:xfrm>
          <a:prstGeom prst="rect"/>
          <a:blipFill>
            <a:blip xmlns:r="http://schemas.openxmlformats.org/officeDocument/2006/relationships" r:embed="rId1"/>
            <a:stretch>
              <a:fillRect/>
            </a:stretch>
          </a:blipFill>
          <a:ln>
            <a:noFill/>
          </a:ln>
          <a:effectLst/>
        </p:spPr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altLang="en-US" sz="1350" lang="zh-CN">
              <a:cs typeface="+mn-ea"/>
            </a:endParaRPr>
          </a:p>
        </p:txBody>
      </p:sp>
      <p:sp>
        <p:nvSpPr>
          <p:cNvPr id="1048627" name=""/>
          <p:cNvSpPr txBox="1"/>
          <p:nvPr/>
        </p:nvSpPr>
        <p:spPr>
          <a:xfrm>
            <a:off x="3141628" y="1345298"/>
            <a:ext cx="5820874" cy="3025140"/>
          </a:xfrm>
          <a:prstGeom prst="rect"/>
        </p:spPr>
        <p:txBody>
          <a:bodyPr rtlCol="0" wrap="square">
            <a:spAutoFit/>
          </a:bodyPr>
          <a:p>
            <a:r>
              <a:rPr b="1" sz="1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1. Overall Design Approach
Theme: Clean, modern, and minimal with a focus on readability.
Colors: Combination of light backgrounds with contrasting highlight colors (e.g., orange &amp; black).
Typography: Clear sans-serif fonts for better readability.
</a:t>
            </a:r>
            <a:endParaRPr b="1" sz="1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800">
        <p14:flythrough dir="in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TIMING" val="|0.2|2.2|1.7|1.1"/>
</p:tagLst>
</file>

<file path=ppt/tags/tag10.xml><?xml version="1.0" encoding="utf-8"?>
<p:tagLst xmlns:p="http://schemas.openxmlformats.org/presentationml/2006/main">
  <p:tag name="TIMING" val="|0.2|2.2|1.7|1.1"/>
</p:tagLst>
</file>

<file path=ppt/tags/tag2.xml><?xml version="1.0" encoding="utf-8"?>
<p:tagLst xmlns:p="http://schemas.openxmlformats.org/presentationml/2006/main">
  <p:tag name="TIMING" val="|0.2|2.2|1.7|1.1"/>
</p:tagLst>
</file>

<file path=ppt/tags/tag3.xml><?xml version="1.0" encoding="utf-8"?>
<p:tagLst xmlns:p="http://schemas.openxmlformats.org/presentationml/2006/main">
  <p:tag name="TIMING" val="|0.2|2.2|1.7|1.1"/>
</p:tagLst>
</file>

<file path=ppt/tags/tag4.xml><?xml version="1.0" encoding="utf-8"?>
<p:tagLst xmlns:p="http://schemas.openxmlformats.org/presentationml/2006/main">
  <p:tag name="TIMING" val="|0.2|2.2|1.7|1.1"/>
</p:tagLst>
</file>

<file path=ppt/tags/tag5.xml><?xml version="1.0" encoding="utf-8"?>
<p:tagLst xmlns:p="http://schemas.openxmlformats.org/presentationml/2006/main">
  <p:tag name="TIMING" val="|0.2|2.2|1.7|1.1"/>
</p:tagLst>
</file>

<file path=ppt/tags/tag6.xml><?xml version="1.0" encoding="utf-8"?>
<p:tagLst xmlns:p="http://schemas.openxmlformats.org/presentationml/2006/main">
  <p:tag name="TIMING" val="|0.2|2.2|1.7|1.1"/>
</p:tagLst>
</file>

<file path=ppt/tags/tag7.xml><?xml version="1.0" encoding="utf-8"?>
<p:tagLst xmlns:p="http://schemas.openxmlformats.org/presentationml/2006/main">
  <p:tag name="TIMING" val="|0.2|2.2|1.7|1.1"/>
</p:tagLst>
</file>

<file path=ppt/tags/tag8.xml><?xml version="1.0" encoding="utf-8"?>
<p:tagLst xmlns:p="http://schemas.openxmlformats.org/presentationml/2006/main">
  <p:tag name="TIMING" val="|0.2|2.2|1.7|1.1"/>
</p:tagLst>
</file>

<file path=ppt/tags/tag9.xml><?xml version="1.0" encoding="utf-8"?>
<p:tagLst xmlns:p="http://schemas.openxmlformats.org/presentationml/2006/main">
  <p:tag name="TIMING" val="|0.2|2.2|1.7|1.1"/>
</p:tagLst>
</file>

<file path=ppt/theme/_rels/theme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/Relationships>
</file>

<file path=ppt/theme/theme1.xml><?xml version="1.0" encoding="utf-8"?>
<a:theme xmlns:a="http://schemas.openxmlformats.org/drawingml/2006/main" name="Office Theme">
  <a:themeElements>
    <a:clrScheme name="自定义 1617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DB99F"/>
      </a:accent1>
      <a:accent2>
        <a:srgbClr val="9DB99F"/>
      </a:accent2>
      <a:accent3>
        <a:srgbClr val="9DB99F"/>
      </a:accent3>
      <a:accent4>
        <a:srgbClr val="9DB99F"/>
      </a:accent4>
      <a:accent5>
        <a:srgbClr val="9DB99F"/>
      </a:accent5>
      <a:accent6>
        <a:srgbClr val="9DB99F"/>
      </a:accent6>
      <a:hlink>
        <a:srgbClr val="9DB99F"/>
      </a:hlink>
      <a:folHlink>
        <a:srgbClr val="9DB99F"/>
      </a:folHlink>
    </a:clrScheme>
    <a:fontScheme name="Tem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algn="ctr" blurRad="63500" rotWithShape="0">
            <a:prstClr val="black">
              <a:alpha val="40000"/>
            </a:prstClr>
          </a:outerShdw>
        </a:effectLst>
      </a:spPr>
      <a:bodyPr anchor="ctr" rtlCol="0"/>
      <a:lstStyle>
        <a:defPPr algn="ctr" defTabSz="914400">
          <a:defRPr sz="1800"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</a:theme>
</file>

<file path=ppt/theme/theme2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Company>微软中国</Company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柚子设计</dc:creator>
  <cp:lastModifiedBy>meiko</cp:lastModifiedBy>
  <dcterms:created xsi:type="dcterms:W3CDTF">2016-03-07T19:37:00Z</dcterms:created>
  <dcterms:modified xsi:type="dcterms:W3CDTF">2025-09-08T10:15:42Z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  <property fmtid="{D5CDD505-2E9C-101B-9397-08002B2CF9AE}" pid="3" name="ICV">
    <vt:lpwstr>d43915cf1a7d4d0a9ac192731fb61dcb</vt:lpwstr>
  </property>
</Properties>
</file>